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43" r:id="rId3"/>
    <p:sldId id="257" r:id="rId4"/>
    <p:sldId id="258" r:id="rId5"/>
    <p:sldId id="259" r:id="rId6"/>
    <p:sldId id="325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26" r:id="rId18"/>
    <p:sldId id="676" r:id="rId19"/>
    <p:sldId id="328" r:id="rId20"/>
    <p:sldId id="329" r:id="rId21"/>
    <p:sldId id="330" r:id="rId22"/>
    <p:sldId id="331" r:id="rId23"/>
    <p:sldId id="355" r:id="rId24"/>
    <p:sldId id="270" r:id="rId25"/>
    <p:sldId id="332" r:id="rId26"/>
    <p:sldId id="273" r:id="rId27"/>
    <p:sldId id="274" r:id="rId28"/>
    <p:sldId id="333" r:id="rId29"/>
    <p:sldId id="275" r:id="rId30"/>
    <p:sldId id="276" r:id="rId31"/>
    <p:sldId id="277" r:id="rId32"/>
    <p:sldId id="278" r:id="rId33"/>
    <p:sldId id="280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53" r:id="rId44"/>
    <p:sldId id="354" r:id="rId45"/>
    <p:sldId id="345" r:id="rId46"/>
    <p:sldId id="289" r:id="rId47"/>
    <p:sldId id="290" r:id="rId48"/>
    <p:sldId id="291" r:id="rId49"/>
    <p:sldId id="293" r:id="rId50"/>
    <p:sldId id="605" r:id="rId51"/>
    <p:sldId id="473" r:id="rId52"/>
    <p:sldId id="349" r:id="rId53"/>
    <p:sldId id="347" r:id="rId54"/>
    <p:sldId id="344" r:id="rId55"/>
    <p:sldId id="316" r:id="rId56"/>
    <p:sldId id="351" r:id="rId57"/>
    <p:sldId id="352" r:id="rId58"/>
    <p:sldId id="346" r:id="rId59"/>
    <p:sldId id="348" r:id="rId60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1"/>
    <p:restoredTop sz="95884"/>
  </p:normalViewPr>
  <p:slideViewPr>
    <p:cSldViewPr snapToGrid="0" snapToObjects="1">
      <p:cViewPr varScale="1">
        <p:scale>
          <a:sx n="128" d="100"/>
          <a:sy n="128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EB3FA-D38E-4D49-AC3E-6A02A50C9594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26082-7B38-D446-AF2C-03AD09429FB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3064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FC: </a:t>
            </a:r>
          </a:p>
          <a:p>
            <a:pPr marL="171450" indent="-171450">
              <a:buFontTx/>
              <a:buChar char="-"/>
            </a:pPr>
            <a:r>
              <a:rPr lang="en-SA" dirty="0"/>
              <a:t>Complex: many parameters</a:t>
            </a:r>
          </a:p>
          <a:p>
            <a:pPr marL="171450" indent="-171450">
              <a:buFontTx/>
              <a:buChar char="-"/>
            </a:pPr>
            <a:r>
              <a:rPr lang="en-SA" dirty="0"/>
              <a:t>Not consider locality of images</a:t>
            </a:r>
          </a:p>
          <a:p>
            <a:pPr marL="171450" indent="-171450">
              <a:buFontTx/>
              <a:buChar char="-"/>
            </a:pPr>
            <a:r>
              <a:rPr lang="en-SA" dirty="0"/>
              <a:t>Not reuse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C21F9-C5C6-E43B-6DC2-AA80035B2A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7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CA32-7BE4-DA58-7FF5-9D8D717B7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26784-C913-E23C-64FB-6C77634BF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7C487-8665-58E8-2E7A-956B6D371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8FAD3-BA9E-4E85-2240-22F63FC9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8A11-1BFD-7353-0544-11A42C59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9687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8066-C46B-1B86-E874-D1B32A70F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7D616-E304-0EB1-E14C-76281EAD1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EBE6-0C2A-F93D-A3CF-E8247204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2971B-59A2-AE40-496A-01D7D8F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4F0E6-346F-05CE-9218-8F18DD49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6482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35B89-66C4-4033-8AD4-BAF4C23C9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547D3C-335E-5297-630C-ADFD44BFE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AD402-B712-F6EA-29B2-0A18CB9C0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A0805-487D-5942-9EE5-4E5840A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E073A-8494-A002-78FE-45E94CE0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6634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out Footer"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39379"/>
            <a:ext cx="10972800" cy="5152861"/>
          </a:xfrm>
          <a:noFill/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96780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2371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63963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737557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-13249"/>
            <a:ext cx="12192000" cy="10044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938"/>
            <a:ext cx="8246533" cy="976297"/>
          </a:xfrm>
        </p:spPr>
        <p:txBody>
          <a:bodyPr>
            <a:normAutofit/>
          </a:bodyPr>
          <a:lstStyle>
            <a:lvl1pPr>
              <a:defRPr sz="4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B47B2-9A34-9C45-A5A8-F039013BD8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6133" y="28952"/>
            <a:ext cx="3335867" cy="948267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3241145-1A93-434D-8B36-1FF7405E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40928" y="6356351"/>
            <a:ext cx="3841072" cy="42603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/>
              <a:t>Naeemullah Khan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BF48CC-C2A9-342A-C40D-E680AA16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808-B8FF-234B-9F8F-A11739FAEBE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3485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5A24-B6ED-5CEF-01A0-F12D5539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85F40-79E2-87CA-C1E8-08A327CBF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CFF10-9B9A-70B6-D979-1ABFADFF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A05D3-DA26-C1D4-9761-F330677C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F94F2-31DF-7417-7CB0-7368D963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29616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BE2B-C05B-622E-0630-5264DB7A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AA58C-8D04-E8E9-F016-2FFA94F3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B3594-FCA6-2DA4-9BF2-2328C0D1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B9A58-07A1-0C22-14FF-915AE56DF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564D-781E-79E3-0D7C-CDFB6008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747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88D2-74A9-133D-E61F-BFB88544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D6B1-9559-4BD5-7FFF-063DF0A6C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34D29-8555-287F-8F54-37B2DF70B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800E1-F8B4-C2F4-5D16-2BB96E05A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18C6F-A885-8788-624C-38F8FF6E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E8059-0C7C-7051-9DD4-D130DFE7D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1519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A7FF-6A24-6ABE-1228-064A5213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05307-8872-B691-30A3-32D3B7090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8E8E9-9E88-1920-2907-0BACFCAEF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8AAD4-6BB5-6BC6-584A-AB5541A9A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3EACB-D09D-6754-4B96-01989FCDC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0AD371-EA41-FE80-9702-3EA3339D6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7DE47-15E0-4E99-9613-70CDDC7F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16A8C-0CDD-DB0D-3475-FBA6A237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39059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91A5-1977-0443-E04F-F4ADCC09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DD260-E163-41F3-8FFA-716F8B92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F859B-DCD1-B260-80F9-BAEBE108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148DD-59CB-FFA2-6DF2-B31528B1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0464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8A7DF-A8A3-5E1D-96BB-179CA9E2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3801E-A43F-B552-BFBF-0CD353335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2D52F-C00F-CF5D-EF57-DE0D229E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2700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24C9-7ABB-E8EA-5F58-43FF9AE1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94723-6143-9826-3B18-0DDA07573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500D9-43D0-E621-D627-3F8D26536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DEB77-3A93-4DEB-4580-1310ACD9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E5777-A421-6D3B-2ADE-5E9E8AAE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05BE9-B2D7-E405-0A05-65C3028C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9072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CA02-DBAC-95B9-D5AA-D5D44EC3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91CD-E792-9CC0-7592-6FC2EDB79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BFF67-9B83-F766-0DD1-4DDBDAD78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B59DA-9401-6172-A9DB-7AC97A58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C216A-D965-8D8F-922B-332FB90F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0A290-A9F7-945E-3A02-EA7A9250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7471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5BA48-6C22-35AF-4051-C7BF6909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3D153-1251-ED51-9CD2-51EF45DC7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1E20-D6A3-5BC8-35B0-77B59E054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CDECF-0F02-FE44-B570-EA749B8499DC}" type="datetimeFigureOut">
              <a:rPr lang="en-PK" smtClean="0"/>
              <a:t>05/07/2023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0DA4C-84D2-7360-0B6D-9B4714876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C7551-9AFF-E0E8-0F10-89DF318DB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8B60E-95AB-2644-8913-869440158B58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E1ACF-2300-1E7C-C785-2E014FDD470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82200" y="0"/>
            <a:ext cx="2073353" cy="112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2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0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B847-089D-7FC3-ABBE-F550B31425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K" dirty="0"/>
              <a:t>PyTorch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02A90-7C14-A26D-FFEB-16B157F2D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 dirty="0"/>
          </a:p>
          <a:p>
            <a:r>
              <a:rPr lang="en-PK" dirty="0"/>
              <a:t>Naeemullah Khan</a:t>
            </a:r>
          </a:p>
        </p:txBody>
      </p:sp>
    </p:spTree>
    <p:extLst>
      <p:ext uri="{BB962C8B-B14F-4D97-AF65-F5344CB8AC3E}">
        <p14:creationId xmlns:p14="http://schemas.microsoft.com/office/powerpoint/2010/main" val="29984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C2DF-519C-7BA9-4568-65619E60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6C6B8995-642E-1FFA-54C1-4742BBD25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2" y="-22145"/>
            <a:ext cx="9767609" cy="6902290"/>
          </a:xfrm>
        </p:spPr>
      </p:pic>
    </p:spTree>
    <p:extLst>
      <p:ext uri="{BB962C8B-B14F-4D97-AF65-F5344CB8AC3E}">
        <p14:creationId xmlns:p14="http://schemas.microsoft.com/office/powerpoint/2010/main" val="205863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D87E-E151-D231-55F1-8F99ECDE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C0A9F3-3EC3-9365-04D8-25D730647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6" y="-27194"/>
            <a:ext cx="9781897" cy="6912387"/>
          </a:xfrm>
        </p:spPr>
      </p:pic>
    </p:spTree>
    <p:extLst>
      <p:ext uri="{BB962C8B-B14F-4D97-AF65-F5344CB8AC3E}">
        <p14:creationId xmlns:p14="http://schemas.microsoft.com/office/powerpoint/2010/main" val="66679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5FA1-1BC8-F159-A444-C5B11AA8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1A943F3A-6554-4D5F-979B-9798E2179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6" y="-64621"/>
            <a:ext cx="9953347" cy="7033542"/>
          </a:xfrm>
        </p:spPr>
      </p:pic>
    </p:spTree>
    <p:extLst>
      <p:ext uri="{BB962C8B-B14F-4D97-AF65-F5344CB8AC3E}">
        <p14:creationId xmlns:p14="http://schemas.microsoft.com/office/powerpoint/2010/main" val="327073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A2D7-0531-A113-1796-57056136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F1FFEE-C323-E019-B11B-14D8F52BB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" y="-17198"/>
            <a:ext cx="9896338" cy="69932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E7747-1EC0-2560-626A-9BFC59AE804E}"/>
              </a:ext>
            </a:extLst>
          </p:cNvPr>
          <p:cNvSpPr txBox="1"/>
          <p:nvPr/>
        </p:nvSpPr>
        <p:spPr>
          <a:xfrm>
            <a:off x="604742" y="4785917"/>
            <a:ext cx="3578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PK" dirty="0"/>
              <a:t>lso try a.view(-1,9)</a:t>
            </a:r>
          </a:p>
          <a:p>
            <a:r>
              <a:rPr lang="en-PK" dirty="0"/>
              <a:t>a.view(3,-1)</a:t>
            </a:r>
          </a:p>
          <a:p>
            <a:r>
              <a:rPr lang="en-PK" dirty="0"/>
              <a:t>a.view(3,3,-1)</a:t>
            </a:r>
          </a:p>
        </p:txBody>
      </p:sp>
    </p:spTree>
    <p:extLst>
      <p:ext uri="{BB962C8B-B14F-4D97-AF65-F5344CB8AC3E}">
        <p14:creationId xmlns:p14="http://schemas.microsoft.com/office/powerpoint/2010/main" val="401704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87EB-1CC1-1459-F9A8-EDB5689F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1FA05A-D7DB-572D-365D-48ACA3094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22" y="5241"/>
            <a:ext cx="9697517" cy="6852759"/>
          </a:xfrm>
        </p:spPr>
      </p:pic>
    </p:spTree>
    <p:extLst>
      <p:ext uri="{BB962C8B-B14F-4D97-AF65-F5344CB8AC3E}">
        <p14:creationId xmlns:p14="http://schemas.microsoft.com/office/powerpoint/2010/main" val="304197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AEF5-FE6E-C0E6-8908-B1B13456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FF3872A-94F6-6C0D-66EB-4E4A93F2A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0" y="36283"/>
            <a:ext cx="9588068" cy="6775417"/>
          </a:xfrm>
        </p:spPr>
      </p:pic>
    </p:spTree>
    <p:extLst>
      <p:ext uri="{BB962C8B-B14F-4D97-AF65-F5344CB8AC3E}">
        <p14:creationId xmlns:p14="http://schemas.microsoft.com/office/powerpoint/2010/main" val="992230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75B8-3D1D-4E98-FA78-944DEB8A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803D82A-EDD6-FF01-E831-5E736C80D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9" y="0"/>
            <a:ext cx="9883254" cy="6984011"/>
          </a:xfrm>
        </p:spPr>
      </p:pic>
    </p:spTree>
    <p:extLst>
      <p:ext uri="{BB962C8B-B14F-4D97-AF65-F5344CB8AC3E}">
        <p14:creationId xmlns:p14="http://schemas.microsoft.com/office/powerpoint/2010/main" val="39398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2169-BD0A-8452-A2B7-488FE645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Building a NN yourself: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67D0C-ECC5-1D83-B1C5-9EE80A575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Go to Google Colab titled: MNIST_NN_Numpy</a:t>
            </a:r>
          </a:p>
          <a:p>
            <a:r>
              <a:rPr lang="en-GB" dirty="0"/>
              <a:t>And</a:t>
            </a:r>
            <a:r>
              <a:rPr lang="en-PK" dirty="0"/>
              <a:t> run the code</a:t>
            </a:r>
          </a:p>
          <a:p>
            <a:r>
              <a:rPr lang="en-PK" dirty="0"/>
              <a:t>T</a:t>
            </a:r>
            <a:r>
              <a:rPr lang="en-GB" dirty="0"/>
              <a:t>h</a:t>
            </a:r>
            <a:r>
              <a:rPr lang="en-PK" dirty="0"/>
              <a:t>e code trains a 2 layer NN on MNIST dataset in numpy</a:t>
            </a:r>
          </a:p>
          <a:p>
            <a:r>
              <a:rPr lang="en-PK" dirty="0"/>
              <a:t>Identify different blocks of code, for farword pass, gradient calcuation, optimization setp etc</a:t>
            </a:r>
          </a:p>
        </p:txBody>
      </p:sp>
    </p:spTree>
    <p:extLst>
      <p:ext uri="{BB962C8B-B14F-4D97-AF65-F5344CB8AC3E}">
        <p14:creationId xmlns:p14="http://schemas.microsoft.com/office/powerpoint/2010/main" val="1796305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DB4481-03D6-F311-D522-B8E5B859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5" y="14938"/>
            <a:ext cx="8362648" cy="976297"/>
          </a:xfrm>
        </p:spPr>
        <p:txBody>
          <a:bodyPr>
            <a:normAutofit fontScale="90000"/>
          </a:bodyPr>
          <a:lstStyle/>
          <a:p>
            <a:r>
              <a:rPr lang="en-PK" dirty="0"/>
              <a:t>Neural Networks Implementation Details (Forward Pass+Vectorization)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D6280-445F-2BD1-CD6D-09145907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18633" y="6368677"/>
            <a:ext cx="3841072" cy="426036"/>
          </a:xfrm>
        </p:spPr>
        <p:txBody>
          <a:bodyPr/>
          <a:lstStyle/>
          <a:p>
            <a:pPr algn="l"/>
            <a:r>
              <a:rPr lang="en-US" dirty="0"/>
              <a:t>Naeemullah Khan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76031-B4FB-D3B3-D238-9BC6B565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808-B8FF-234B-9F8F-A11739FAEBE4}" type="slidenum">
              <a:rPr lang="en-PK" smtClean="0"/>
              <a:t>18</a:t>
            </a:fld>
            <a:endParaRPr lang="en-PK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1B5292-3F69-A811-66A1-2C96E7E1AEB1}"/>
              </a:ext>
            </a:extLst>
          </p:cNvPr>
          <p:cNvGrpSpPr/>
          <p:nvPr/>
        </p:nvGrpSpPr>
        <p:grpSpPr>
          <a:xfrm>
            <a:off x="386467" y="1116701"/>
            <a:ext cx="3449729" cy="1934475"/>
            <a:chOff x="709609" y="2066418"/>
            <a:chExt cx="3376473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C388B4-EBA4-E121-42E8-9C284F193E86}"/>
                    </a:ext>
                  </a:extLst>
                </p:cNvPr>
                <p:cNvSpPr txBox="1"/>
                <p:nvPr/>
              </p:nvSpPr>
              <p:spPr>
                <a:xfrm>
                  <a:off x="729541" y="2594178"/>
                  <a:ext cx="610516" cy="845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C388B4-EBA4-E121-42E8-9C284F193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78"/>
                  <a:ext cx="610516" cy="8450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9EE6C79-CD7D-1060-F9FB-44C16F827220}"/>
                    </a:ext>
                  </a:extLst>
                </p:cNvPr>
                <p:cNvSpPr txBox="1"/>
                <p:nvPr/>
              </p:nvSpPr>
              <p:spPr>
                <a:xfrm>
                  <a:off x="709609" y="3364161"/>
                  <a:ext cx="607628" cy="8450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9EE6C79-CD7D-1060-F9FB-44C16F827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07628" cy="845076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61927A-211A-FDAD-3134-E0EDAC63647A}"/>
                    </a:ext>
                  </a:extLst>
                </p:cNvPr>
                <p:cNvSpPr txBox="1"/>
                <p:nvPr/>
              </p:nvSpPr>
              <p:spPr>
                <a:xfrm>
                  <a:off x="719575" y="4134141"/>
                  <a:ext cx="607628" cy="8450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61927A-211A-FDAD-3134-E0EDAC6364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1"/>
                  <a:ext cx="607628" cy="845076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087269C-9102-F71B-CA67-F20EFC72CFC2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E1E1D7-B1DE-E7CD-F91F-C8FFD50B44D4}"/>
                </a:ext>
              </a:extLst>
            </p:cNvPr>
            <p:cNvCxnSpPr>
              <a:stCxn id="18" idx="5"/>
              <a:endCxn id="19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BDBFAC-4A05-5AC3-D95B-99FDADB4C5F2}"/>
                </a:ext>
              </a:extLst>
            </p:cNvPr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62D001-ACEE-DACF-BF8E-0726E09FC5E2}"/>
                </a:ext>
              </a:extLst>
            </p:cNvPr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EDC3E5-023E-B83B-4E75-DC07FA6EEBC4}"/>
                </a:ext>
              </a:extLst>
            </p:cNvPr>
            <p:cNvCxnSpPr>
              <a:stCxn id="15" idx="5"/>
              <a:endCxn id="19" idx="1"/>
            </p:cNvCxnSpPr>
            <p:nvPr/>
          </p:nvCxnSpPr>
          <p:spPr>
            <a:xfrm>
              <a:off x="2232041" y="2621128"/>
              <a:ext cx="573048" cy="77487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A13A378-7ED1-8F4D-5A85-3BE54ED52924}"/>
                    </a:ext>
                  </a:extLst>
                </p:cNvPr>
                <p:cNvSpPr txBox="1"/>
                <p:nvPr/>
              </p:nvSpPr>
              <p:spPr>
                <a:xfrm>
                  <a:off x="3803920" y="3407734"/>
                  <a:ext cx="282162" cy="6959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A13A378-7ED1-8F4D-5A85-3BE54ED52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2162" cy="695945"/>
                </a:xfrm>
                <a:prstGeom prst="rect">
                  <a:avLst/>
                </a:prstGeom>
                <a:blipFill>
                  <a:blip r:embed="rId5"/>
                  <a:stretch>
                    <a:fillRect l="-26087" t="-20000" r="-30435" b="-20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DB335D-415C-EA61-345E-B75B6F4CC53B}"/>
                </a:ext>
              </a:extLst>
            </p:cNvPr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BE2A18-CC56-F45F-4D49-586ACAFBFF59}"/>
                </a:ext>
              </a:extLst>
            </p:cNvPr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E10F83D-73BC-69A0-5F1C-4C059B8DB69E}"/>
                </a:ext>
              </a:extLst>
            </p:cNvPr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B4E7E-3BD8-4EF1-5B87-003CC205019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E586E45-4BD3-0536-C211-2DC8D470DC73}"/>
                </a:ext>
              </a:extLst>
            </p:cNvPr>
            <p:cNvCxnSpPr>
              <a:stCxn id="10" idx="3"/>
              <a:endCxn id="18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913B39-61DC-87F9-F8D2-CBCA30BC3D3B}"/>
                </a:ext>
              </a:extLst>
            </p:cNvPr>
            <p:cNvCxnSpPr>
              <a:stCxn id="10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ACC0F1-59ED-1E12-F962-8CC4C127CB5C}"/>
                </a:ext>
              </a:extLst>
            </p:cNvPr>
            <p:cNvCxnSpPr>
              <a:stCxn id="9" idx="3"/>
              <a:endCxn id="17" idx="2"/>
            </p:cNvCxnSpPr>
            <p:nvPr/>
          </p:nvCxnSpPr>
          <p:spPr>
            <a:xfrm flipV="1">
              <a:off x="1327203" y="4041075"/>
              <a:ext cx="550508" cy="5156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B96E9C-51D5-F04B-24D2-4EBBD58EA34D}"/>
                </a:ext>
              </a:extLst>
            </p:cNvPr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76B031-6C23-727B-7181-BE6F015C66C4}"/>
                </a:ext>
              </a:extLst>
            </p:cNvPr>
            <p:cNvCxnSpPr>
              <a:stCxn id="9" idx="3"/>
              <a:endCxn id="23" idx="2"/>
            </p:cNvCxnSpPr>
            <p:nvPr/>
          </p:nvCxnSpPr>
          <p:spPr>
            <a:xfrm>
              <a:off x="1327203" y="4556679"/>
              <a:ext cx="550508" cy="30925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E7CA9B-7D47-8119-B29C-FD3922DC3C31}"/>
                </a:ext>
              </a:extLst>
            </p:cNvPr>
            <p:cNvCxnSpPr>
              <a:stCxn id="10" idx="3"/>
              <a:endCxn id="25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B62A75-82DD-CCD0-BAF2-D4C425CC1C48}"/>
                </a:ext>
              </a:extLst>
            </p:cNvPr>
            <p:cNvCxnSpPr>
              <a:stCxn id="11" idx="3"/>
              <a:endCxn id="25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CCEB52B-00EC-CDB7-D81D-6C0D20AC7676}"/>
                </a:ext>
              </a:extLst>
            </p:cNvPr>
            <p:cNvCxnSpPr>
              <a:stCxn id="25" idx="7"/>
              <a:endCxn id="19" idx="3"/>
            </p:cNvCxnSpPr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9DBB3-BF7C-5D18-4B02-80B094412A7B}"/>
              </a:ext>
            </a:extLst>
          </p:cNvPr>
          <p:cNvGrpSpPr/>
          <p:nvPr/>
        </p:nvGrpSpPr>
        <p:grpSpPr>
          <a:xfrm>
            <a:off x="5837751" y="1086811"/>
            <a:ext cx="4801263" cy="2636094"/>
            <a:chOff x="6655871" y="1616667"/>
            <a:chExt cx="4801263" cy="26360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F1CD59-23FF-0F7B-0EA0-3C6E9640E228}"/>
                </a:ext>
              </a:extLst>
            </p:cNvPr>
            <p:cNvSpPr txBox="1"/>
            <p:nvPr/>
          </p:nvSpPr>
          <p:spPr>
            <a:xfrm>
              <a:off x="6655871" y="1616667"/>
              <a:ext cx="3191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for i = 1 to 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51AD40F-BF3C-631C-A419-0C930BE34BA6}"/>
                    </a:ext>
                  </a:extLst>
                </p:cNvPr>
                <p:cNvSpPr txBox="1"/>
                <p:nvPr/>
              </p:nvSpPr>
              <p:spPr>
                <a:xfrm>
                  <a:off x="7472518" y="2180174"/>
                  <a:ext cx="365010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51AD40F-BF3C-631C-A419-0C930BE34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8" y="2180174"/>
                  <a:ext cx="3650102" cy="460575"/>
                </a:xfrm>
                <a:prstGeom prst="rect">
                  <a:avLst/>
                </a:prstGeom>
                <a:blipFill>
                  <a:blip r:embed="rId6"/>
                  <a:stretch>
                    <a:fillRect l="-1042" t="-2703" b="-5405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BDC4991-D91F-0A01-DB57-4C5036C5D23C}"/>
                    </a:ext>
                  </a:extLst>
                </p:cNvPr>
                <p:cNvSpPr txBox="1"/>
                <p:nvPr/>
              </p:nvSpPr>
              <p:spPr>
                <a:xfrm>
                  <a:off x="7472518" y="2717510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=</m:t>
                        </m:r>
                        <m:r>
                          <a:rPr lang="en-US" sz="2800" i="1">
                            <a:latin typeface="Cambria Math" charset="0"/>
                          </a:rPr>
                          <m:t>𝜎</m:t>
                        </m:r>
                        <m:r>
                          <a:rPr lang="en-US" sz="280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BDC4991-D91F-0A01-DB57-4C5036C5D2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8" y="2717510"/>
                  <a:ext cx="2803332" cy="460575"/>
                </a:xfrm>
                <a:prstGeom prst="rect">
                  <a:avLst/>
                </a:prstGeom>
                <a:blipFill>
                  <a:blip r:embed="rId7"/>
                  <a:stretch>
                    <a:fillRect l="-1357" t="-2703" r="-4072" b="-32432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A30034E-2E89-D85A-8B98-831B7C2193D3}"/>
                    </a:ext>
                  </a:extLst>
                </p:cNvPr>
                <p:cNvSpPr txBox="1"/>
                <p:nvPr/>
              </p:nvSpPr>
              <p:spPr>
                <a:xfrm>
                  <a:off x="7472518" y="3254847"/>
                  <a:ext cx="3984616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A30034E-2E89-D85A-8B98-831B7C219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8" y="3254847"/>
                  <a:ext cx="3984616" cy="460575"/>
                </a:xfrm>
                <a:prstGeom prst="rect">
                  <a:avLst/>
                </a:prstGeom>
                <a:blipFill>
                  <a:blip r:embed="rId8"/>
                  <a:stretch>
                    <a:fillRect l="-955" b="-5263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5362896-66AC-A4C9-4923-0C646E1719B1}"/>
                    </a:ext>
                  </a:extLst>
                </p:cNvPr>
                <p:cNvSpPr txBox="1"/>
                <p:nvPr/>
              </p:nvSpPr>
              <p:spPr>
                <a:xfrm>
                  <a:off x="7472518" y="3792185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=</m:t>
                        </m:r>
                        <m:r>
                          <a:rPr lang="en-US" sz="2800" i="1">
                            <a:latin typeface="Cambria Math" charset="0"/>
                          </a:rPr>
                          <m:t>𝜎</m:t>
                        </m:r>
                        <m:r>
                          <a:rPr lang="en-US" sz="280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5362896-66AC-A4C9-4923-0C646E1719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8" y="3792185"/>
                  <a:ext cx="2803332" cy="460575"/>
                </a:xfrm>
                <a:prstGeom prst="rect">
                  <a:avLst/>
                </a:prstGeom>
                <a:blipFill>
                  <a:blip r:embed="rId9"/>
                  <a:stretch>
                    <a:fillRect l="-1357" r="-4072" b="-31579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18B0A7-2B11-3F8D-51DC-CF2DADEE7777}"/>
              </a:ext>
            </a:extLst>
          </p:cNvPr>
          <p:cNvGrpSpPr/>
          <p:nvPr/>
        </p:nvGrpSpPr>
        <p:grpSpPr>
          <a:xfrm>
            <a:off x="426457" y="3099823"/>
            <a:ext cx="3575104" cy="1816815"/>
            <a:chOff x="246687" y="3535512"/>
            <a:chExt cx="3575102" cy="181681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5E4AFF-28E2-1488-BED9-BBC7CAAD286B}"/>
                </a:ext>
              </a:extLst>
            </p:cNvPr>
            <p:cNvSpPr txBox="1"/>
            <p:nvPr/>
          </p:nvSpPr>
          <p:spPr>
            <a:xfrm>
              <a:off x="2525907" y="4158593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0BF912B-8531-6218-4E6B-EC65F8F03B6F}"/>
                </a:ext>
              </a:extLst>
            </p:cNvPr>
            <p:cNvGrpSpPr/>
            <p:nvPr/>
          </p:nvGrpSpPr>
          <p:grpSpPr>
            <a:xfrm>
              <a:off x="246687" y="3535512"/>
              <a:ext cx="3575102" cy="1816815"/>
              <a:chOff x="81335" y="4847323"/>
              <a:chExt cx="3575102" cy="181681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DB92D66-EB16-831B-5F7E-88BD6A11D702}"/>
                  </a:ext>
                </a:extLst>
              </p:cNvPr>
              <p:cNvGrpSpPr/>
              <p:nvPr/>
            </p:nvGrpSpPr>
            <p:grpSpPr>
              <a:xfrm>
                <a:off x="81335" y="4847323"/>
                <a:ext cx="3575102" cy="1816815"/>
                <a:chOff x="24364" y="4851913"/>
                <a:chExt cx="4689403" cy="1743103"/>
              </a:xfrm>
            </p:grpSpPr>
            <p:sp>
              <p:nvSpPr>
                <p:cNvPr id="50" name="Left Bracket 49">
                  <a:extLst>
                    <a:ext uri="{FF2B5EF4-FFF2-40B4-BE49-F238E27FC236}">
                      <a16:creationId xmlns:a16="http://schemas.microsoft.com/office/drawing/2014/main" id="{733E0D73-50DC-6DA5-573B-7B955E070D99}"/>
                    </a:ext>
                  </a:extLst>
                </p:cNvPr>
                <p:cNvSpPr/>
                <p:nvPr/>
              </p:nvSpPr>
              <p:spPr>
                <a:xfrm>
                  <a:off x="1067153" y="4851913"/>
                  <a:ext cx="98659" cy="1718202"/>
                </a:xfrm>
                <a:prstGeom prst="lef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ight Bracket 50">
                  <a:extLst>
                    <a:ext uri="{FF2B5EF4-FFF2-40B4-BE49-F238E27FC236}">
                      <a16:creationId xmlns:a16="http://schemas.microsoft.com/office/drawing/2014/main" id="{B5AC91DE-9F8A-8F21-426D-CA4E1105973B}"/>
                    </a:ext>
                  </a:extLst>
                </p:cNvPr>
                <p:cNvSpPr/>
                <p:nvPr/>
              </p:nvSpPr>
              <p:spPr>
                <a:xfrm>
                  <a:off x="4623054" y="4876814"/>
                  <a:ext cx="90713" cy="1718202"/>
                </a:xfrm>
                <a:prstGeom prst="righ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0B054BAE-3482-863F-7751-8EE4404EC7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64" y="5349655"/>
                      <a:ext cx="1145766" cy="50199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0B054BAE-3482-863F-7751-8EE4404EC7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64" y="5349655"/>
                      <a:ext cx="1145766" cy="50199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K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F7E4A99-4EE7-BF1D-C192-C9395C9C8858}"/>
                  </a:ext>
                </a:extLst>
              </p:cNvPr>
              <p:cNvGrpSpPr/>
              <p:nvPr/>
            </p:nvGrpSpPr>
            <p:grpSpPr>
              <a:xfrm>
                <a:off x="911262" y="4963933"/>
                <a:ext cx="862030" cy="1511408"/>
                <a:chOff x="911262" y="4963933"/>
                <a:chExt cx="862030" cy="151140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264EFC1-9FBC-CC29-9F57-25661D5D6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1262" y="5439024"/>
                      <a:ext cx="862030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charset="0"/>
                                  </a:rPr>
                                  <m:t>(1)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264EFC1-9FBC-CC29-9F57-25661D5D6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262" y="5439024"/>
                      <a:ext cx="862030" cy="54111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K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EA7DC2E-BD67-C8C1-8D70-6347634DBCBC}"/>
                    </a:ext>
                  </a:extLst>
                </p:cNvPr>
                <p:cNvCxnSpPr>
                  <a:cxnSpLocks/>
                  <a:endCxn id="47" idx="0"/>
                </p:cNvCxnSpPr>
                <p:nvPr/>
              </p:nvCxnSpPr>
              <p:spPr>
                <a:xfrm>
                  <a:off x="1342277" y="4963933"/>
                  <a:ext cx="0" cy="47509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9673B82E-0AFE-F127-D5A1-D8C14E81BFFD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1342277" y="5980134"/>
                  <a:ext cx="0" cy="4952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E2F2660-EEDF-9C31-7881-95D021A07262}"/>
                  </a:ext>
                </a:extLst>
              </p:cNvPr>
              <p:cNvGrpSpPr/>
              <p:nvPr/>
            </p:nvGrpSpPr>
            <p:grpSpPr>
              <a:xfrm>
                <a:off x="1605756" y="4933067"/>
                <a:ext cx="862030" cy="1542274"/>
                <a:chOff x="1605756" y="4933067"/>
                <a:chExt cx="862030" cy="1542274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B98317D-72DC-EBD0-0A71-1C7B56DAD127}"/>
                    </a:ext>
                  </a:extLst>
                </p:cNvPr>
                <p:cNvCxnSpPr>
                  <a:cxnSpLocks/>
                  <a:stCxn id="45" idx="2"/>
                </p:cNvCxnSpPr>
                <p:nvPr/>
              </p:nvCxnSpPr>
              <p:spPr>
                <a:xfrm>
                  <a:off x="2036771" y="5983383"/>
                  <a:ext cx="0" cy="49195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2C6039DE-0294-2ED2-9240-FF20C3456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05756" y="5442273"/>
                      <a:ext cx="862030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charset="0"/>
                                  </a:rPr>
                                  <m:t>(2)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2C6039DE-0294-2ED2-9240-FF20C3456C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5756" y="5442273"/>
                      <a:ext cx="862030" cy="54111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K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D28E9D7B-54C3-4D64-20B1-9E96C1F28C6E}"/>
                    </a:ext>
                  </a:extLst>
                </p:cNvPr>
                <p:cNvCxnSpPr>
                  <a:cxnSpLocks/>
                  <a:endCxn id="45" idx="0"/>
                </p:cNvCxnSpPr>
                <p:nvPr/>
              </p:nvCxnSpPr>
              <p:spPr>
                <a:xfrm>
                  <a:off x="2036771" y="4933067"/>
                  <a:ext cx="0" cy="5092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68456B-02A1-7EF6-9B13-5FF3F3A2C467}"/>
                  </a:ext>
                </a:extLst>
              </p:cNvPr>
              <p:cNvGrpSpPr/>
              <p:nvPr/>
            </p:nvGrpSpPr>
            <p:grpSpPr>
              <a:xfrm>
                <a:off x="2670341" y="5009830"/>
                <a:ext cx="959492" cy="1465511"/>
                <a:chOff x="2670341" y="5009830"/>
                <a:chExt cx="959492" cy="1465511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5EA0453-D861-15BF-B0FC-A5923A6EA7A7}"/>
                    </a:ext>
                  </a:extLst>
                </p:cNvPr>
                <p:cNvCxnSpPr>
                  <a:cxnSpLocks/>
                  <a:stCxn id="43" idx="2"/>
                </p:cNvCxnSpPr>
                <p:nvPr/>
              </p:nvCxnSpPr>
              <p:spPr>
                <a:xfrm>
                  <a:off x="3150087" y="5980134"/>
                  <a:ext cx="0" cy="4952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8E6DF1D-4D0E-C7A1-C681-AE46EDA2C2CB}"/>
                    </a:ext>
                  </a:extLst>
                </p:cNvPr>
                <p:cNvCxnSpPr>
                  <a:cxnSpLocks/>
                  <a:endCxn id="43" idx="0"/>
                </p:cNvCxnSpPr>
                <p:nvPr/>
              </p:nvCxnSpPr>
              <p:spPr>
                <a:xfrm>
                  <a:off x="3150087" y="5009830"/>
                  <a:ext cx="0" cy="42919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BF60AB6-8FDB-2BE2-C5C7-B4A51218E4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0341" y="5439024"/>
                      <a:ext cx="959492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BF60AB6-8FDB-2BE2-C5C7-B4A51218E4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0341" y="5439024"/>
                      <a:ext cx="959492" cy="541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K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BF4564-D3CC-0FC5-0E91-E91BDD49D13B}"/>
              </a:ext>
            </a:extLst>
          </p:cNvPr>
          <p:cNvCxnSpPr>
            <a:stCxn id="7" idx="3"/>
            <a:endCxn id="23" idx="2"/>
          </p:cNvCxnSpPr>
          <p:nvPr/>
        </p:nvCxnSpPr>
        <p:spPr>
          <a:xfrm>
            <a:off x="1030593" y="1705068"/>
            <a:ext cx="549319" cy="114492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4710D9D-0214-D45E-8073-A85740C3E4D8}"/>
              </a:ext>
            </a:extLst>
          </p:cNvPr>
          <p:cNvCxnSpPr>
            <a:stCxn id="7" idx="3"/>
            <a:endCxn id="17" idx="2"/>
          </p:cNvCxnSpPr>
          <p:nvPr/>
        </p:nvCxnSpPr>
        <p:spPr>
          <a:xfrm>
            <a:off x="1030593" y="1705068"/>
            <a:ext cx="549319" cy="63422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B62EA7-A730-2235-D8A8-E651EBBD91BB}"/>
              </a:ext>
            </a:extLst>
          </p:cNvPr>
          <p:cNvCxnSpPr>
            <a:stCxn id="9" idx="3"/>
            <a:endCxn id="16" idx="2"/>
          </p:cNvCxnSpPr>
          <p:nvPr/>
        </p:nvCxnSpPr>
        <p:spPr>
          <a:xfrm flipV="1">
            <a:off x="1017460" y="1828587"/>
            <a:ext cx="562452" cy="82993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71FBB2-0E5E-8B38-C9D5-A16E384E9C50}"/>
              </a:ext>
            </a:extLst>
          </p:cNvPr>
          <p:cNvCxnSpPr>
            <a:stCxn id="7" idx="3"/>
            <a:endCxn id="16" idx="2"/>
          </p:cNvCxnSpPr>
          <p:nvPr/>
        </p:nvCxnSpPr>
        <p:spPr>
          <a:xfrm>
            <a:off x="1030593" y="1705068"/>
            <a:ext cx="549319" cy="12351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6C5A2BE-E8C1-5442-1F62-2DC52E76A5FC}"/>
              </a:ext>
            </a:extLst>
          </p:cNvPr>
          <p:cNvCxnSpPr>
            <a:stCxn id="7" idx="3"/>
            <a:endCxn id="13" idx="2"/>
          </p:cNvCxnSpPr>
          <p:nvPr/>
        </p:nvCxnSpPr>
        <p:spPr>
          <a:xfrm flipV="1">
            <a:off x="1030593" y="1317885"/>
            <a:ext cx="549319" cy="38718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558AB3D-AEDC-B98C-CB22-7C8B8AB9A00E}"/>
              </a:ext>
            </a:extLst>
          </p:cNvPr>
          <p:cNvCxnSpPr>
            <a:stCxn id="8" idx="3"/>
            <a:endCxn id="13" idx="2"/>
          </p:cNvCxnSpPr>
          <p:nvPr/>
        </p:nvCxnSpPr>
        <p:spPr>
          <a:xfrm flipV="1">
            <a:off x="1007278" y="1317885"/>
            <a:ext cx="572634" cy="86391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29EB8E-A1D6-B612-E84A-693932CFD045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1017460" y="1317885"/>
            <a:ext cx="562452" cy="134063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C8C9801-2966-4943-8DA7-434F840698C8}"/>
              </a:ext>
            </a:extLst>
          </p:cNvPr>
          <p:cNvGrpSpPr/>
          <p:nvPr/>
        </p:nvGrpSpPr>
        <p:grpSpPr>
          <a:xfrm>
            <a:off x="-35391" y="4994484"/>
            <a:ext cx="4890014" cy="1815870"/>
            <a:chOff x="-35390" y="4994485"/>
            <a:chExt cx="4890014" cy="181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A2DDC7D-B8DB-60CD-8B1D-D21DCFB09B64}"/>
                    </a:ext>
                  </a:extLst>
                </p:cNvPr>
                <p:cNvSpPr txBox="1"/>
                <p:nvPr/>
              </p:nvSpPr>
              <p:spPr>
                <a:xfrm>
                  <a:off x="2093610" y="5644046"/>
                  <a:ext cx="1195776" cy="5416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[1](2)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A2DDC7D-B8DB-60CD-8B1D-D21DCFB09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610" y="5644046"/>
                  <a:ext cx="1195776" cy="54162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47F5970-27A4-BFFC-BE21-F357D9EE728C}"/>
                </a:ext>
              </a:extLst>
            </p:cNvPr>
            <p:cNvGrpSpPr/>
            <p:nvPr/>
          </p:nvGrpSpPr>
          <p:grpSpPr>
            <a:xfrm>
              <a:off x="-35390" y="4994485"/>
              <a:ext cx="4890014" cy="1815871"/>
              <a:chOff x="7159615" y="4693827"/>
              <a:chExt cx="4890014" cy="181587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E0B9872-097D-3B03-E854-6FAFEB895ED9}"/>
                  </a:ext>
                </a:extLst>
              </p:cNvPr>
              <p:cNvGrpSpPr/>
              <p:nvPr/>
            </p:nvGrpSpPr>
            <p:grpSpPr>
              <a:xfrm>
                <a:off x="7159615" y="4693827"/>
                <a:ext cx="4890014" cy="1815871"/>
                <a:chOff x="-467209" y="4877537"/>
                <a:chExt cx="3874406" cy="1815871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E57F862B-FC9A-9194-F38F-FC21E7AF5234}"/>
                    </a:ext>
                  </a:extLst>
                </p:cNvPr>
                <p:cNvGrpSpPr/>
                <p:nvPr/>
              </p:nvGrpSpPr>
              <p:grpSpPr>
                <a:xfrm>
                  <a:off x="-467209" y="4877537"/>
                  <a:ext cx="3821979" cy="1815871"/>
                  <a:chOff x="-695153" y="4880900"/>
                  <a:chExt cx="5013228" cy="1742197"/>
                </a:xfrm>
              </p:grpSpPr>
              <p:sp>
                <p:nvSpPr>
                  <p:cNvPr id="77" name="Left Bracket 76">
                    <a:extLst>
                      <a:ext uri="{FF2B5EF4-FFF2-40B4-BE49-F238E27FC236}">
                        <a16:creationId xmlns:a16="http://schemas.microsoft.com/office/drawing/2014/main" id="{088D2C6A-CFC1-03D4-1201-B997C0DB7E02}"/>
                      </a:ext>
                    </a:extLst>
                  </p:cNvPr>
                  <p:cNvSpPr/>
                  <p:nvPr/>
                </p:nvSpPr>
                <p:spPr>
                  <a:xfrm>
                    <a:off x="586206" y="4880900"/>
                    <a:ext cx="98659" cy="1718202"/>
                  </a:xfrm>
                  <a:prstGeom prst="lef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ight Bracket 77">
                    <a:extLst>
                      <a:ext uri="{FF2B5EF4-FFF2-40B4-BE49-F238E27FC236}">
                        <a16:creationId xmlns:a16="http://schemas.microsoft.com/office/drawing/2014/main" id="{052CBC23-3BA3-31AB-72B3-4E04303EF9F6}"/>
                      </a:ext>
                    </a:extLst>
                  </p:cNvPr>
                  <p:cNvSpPr/>
                  <p:nvPr/>
                </p:nvSpPr>
                <p:spPr>
                  <a:xfrm>
                    <a:off x="4227362" y="4904895"/>
                    <a:ext cx="90713" cy="1718202"/>
                  </a:xfrm>
                  <a:prstGeom prst="righ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539B21F1-4CC7-5B6E-152A-2A2C5B53B5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695153" y="5397810"/>
                        <a:ext cx="1310693" cy="51964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dirty="0"/>
                          <a:t>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en-US" sz="2800" i="1">
                                <a:latin typeface="Cambria Math" charset="0"/>
                              </a:rPr>
                              <m:t>=</m:t>
                            </m:r>
                          </m:oMath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539B21F1-4CC7-5B6E-152A-2A2C5B53B5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695153" y="5397810"/>
                        <a:ext cx="1310693" cy="51964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PK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AB45DD9B-1ADD-3961-34E7-5AE3DEB2238C}"/>
                    </a:ext>
                  </a:extLst>
                </p:cNvPr>
                <p:cNvGrpSpPr/>
                <p:nvPr/>
              </p:nvGrpSpPr>
              <p:grpSpPr>
                <a:xfrm>
                  <a:off x="536157" y="5019274"/>
                  <a:ext cx="990482" cy="1418060"/>
                  <a:chOff x="536157" y="5019274"/>
                  <a:chExt cx="990482" cy="141806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2870AF2-1747-B367-E380-B7957ABBEC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[1](1)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2870AF2-1747-B367-E380-B7957ABBEC3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PK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2A38BB3F-9E7B-EF95-1E37-58319FC4B8A5}"/>
                      </a:ext>
                    </a:extLst>
                  </p:cNvPr>
                  <p:cNvCxnSpPr/>
                  <p:nvPr/>
                </p:nvCxnSpPr>
                <p:spPr>
                  <a:xfrm>
                    <a:off x="886792" y="5019274"/>
                    <a:ext cx="1088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B519705-4705-E0A8-F2A5-88873DE22AC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86313" y="5980134"/>
                    <a:ext cx="2175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0303402B-148F-316B-B5A9-022EA8A6BC37}"/>
                    </a:ext>
                  </a:extLst>
                </p:cNvPr>
                <p:cNvGrpSpPr/>
                <p:nvPr/>
              </p:nvGrpSpPr>
              <p:grpSpPr>
                <a:xfrm>
                  <a:off x="1719958" y="5030015"/>
                  <a:ext cx="7853" cy="1424160"/>
                  <a:chOff x="1719958" y="5030015"/>
                  <a:chExt cx="7853" cy="1424160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919A2977-CBFF-17FF-734A-D1753F1D723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19958" y="5996975"/>
                    <a:ext cx="2534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359D4CA7-0D16-A87D-F2FD-13D124393D10}"/>
                      </a:ext>
                    </a:extLst>
                  </p:cNvPr>
                  <p:cNvCxnSpPr/>
                  <p:nvPr/>
                </p:nvCxnSpPr>
                <p:spPr>
                  <a:xfrm>
                    <a:off x="1726544" y="5030015"/>
                    <a:ext cx="1267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0A095D6-5613-69C1-A65F-9FC96A97C242}"/>
                    </a:ext>
                  </a:extLst>
                </p:cNvPr>
                <p:cNvGrpSpPr/>
                <p:nvPr/>
              </p:nvGrpSpPr>
              <p:grpSpPr>
                <a:xfrm>
                  <a:off x="2382551" y="5019274"/>
                  <a:ext cx="1024646" cy="1418060"/>
                  <a:chOff x="2382551" y="5019274"/>
                  <a:chExt cx="1024646" cy="1418060"/>
                </a:xfrm>
              </p:grpSpPr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D672C47A-C60A-44C4-F054-9F89B973DC6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50024" y="598013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150BED0-6C17-AEC5-C946-D51211B1951E}"/>
                      </a:ext>
                    </a:extLst>
                  </p:cNvPr>
                  <p:cNvCxnSpPr/>
                  <p:nvPr/>
                </p:nvCxnSpPr>
                <p:spPr>
                  <a:xfrm>
                    <a:off x="2846734" y="501927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7F2C580B-3D45-E2D2-32C1-CEBC880E4D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82551" y="5501786"/>
                        <a:ext cx="1024646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[1](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7F2C580B-3D45-E2D2-32C1-CEBC880E4D9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82551" y="5501786"/>
                        <a:ext cx="1024646" cy="541623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PK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B129DE-B67C-823A-7BF4-81C4D19CE343}"/>
                  </a:ext>
                </a:extLst>
              </p:cNvPr>
              <p:cNvSpPr txBox="1"/>
              <p:nvPr/>
            </p:nvSpPr>
            <p:spPr>
              <a:xfrm>
                <a:off x="10541955" y="5352326"/>
                <a:ext cx="34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dirty="0"/>
                  <a:t>…</a:t>
                </a:r>
                <a:endParaRPr lang="en-US" dirty="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7F2FCC2-AB1A-4DDF-6884-6DBD724500ED}"/>
              </a:ext>
            </a:extLst>
          </p:cNvPr>
          <p:cNvGrpSpPr/>
          <p:nvPr/>
        </p:nvGrpSpPr>
        <p:grpSpPr>
          <a:xfrm>
            <a:off x="6050256" y="4405352"/>
            <a:ext cx="3407471" cy="1911760"/>
            <a:chOff x="6947887" y="4394274"/>
            <a:chExt cx="3407470" cy="1911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F9936F-3878-ED4B-3AFB-D4CA42EF7A65}"/>
                    </a:ext>
                  </a:extLst>
                </p:cNvPr>
                <p:cNvSpPr txBox="1"/>
                <p:nvPr/>
              </p:nvSpPr>
              <p:spPr>
                <a:xfrm>
                  <a:off x="6947887" y="4394274"/>
                  <a:ext cx="306526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𝑋</m:t>
                        </m:r>
                        <m:r>
                          <a:rPr lang="en-US" sz="28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F9936F-3878-ED4B-3AFB-D4CA42EF7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394274"/>
                  <a:ext cx="3065262" cy="460575"/>
                </a:xfrm>
                <a:prstGeom prst="rect">
                  <a:avLst/>
                </a:prstGeom>
                <a:blipFill>
                  <a:blip r:embed="rId18"/>
                  <a:stretch>
                    <a:fillRect l="-2479" b="-5405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8616C79-B436-C9C8-DD4D-555FFD20E9E1}"/>
                    </a:ext>
                  </a:extLst>
                </p:cNvPr>
                <p:cNvSpPr txBox="1"/>
                <p:nvPr/>
              </p:nvSpPr>
              <p:spPr>
                <a:xfrm>
                  <a:off x="6947887" y="4878002"/>
                  <a:ext cx="222657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=</m:t>
                        </m:r>
                        <m:r>
                          <a:rPr lang="en-US" sz="2800" i="1">
                            <a:latin typeface="Cambria Math" charset="0"/>
                          </a:rPr>
                          <m:t>𝜎</m:t>
                        </m:r>
                        <m:r>
                          <a:rPr lang="en-US" sz="280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8616C79-B436-C9C8-DD4D-555FFD20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878002"/>
                  <a:ext cx="2226572" cy="460575"/>
                </a:xfrm>
                <a:prstGeom prst="rect">
                  <a:avLst/>
                </a:prstGeom>
                <a:blipFill>
                  <a:blip r:embed="rId19"/>
                  <a:stretch>
                    <a:fillRect l="-3409" r="-5114" b="-31579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270E3EF-9D83-DE4A-AE55-97EA1C323913}"/>
                    </a:ext>
                  </a:extLst>
                </p:cNvPr>
                <p:cNvSpPr txBox="1"/>
                <p:nvPr/>
              </p:nvSpPr>
              <p:spPr>
                <a:xfrm>
                  <a:off x="6947887" y="5361730"/>
                  <a:ext cx="3407470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270E3EF-9D83-DE4A-AE55-97EA1C323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361730"/>
                  <a:ext cx="3407470" cy="460575"/>
                </a:xfrm>
                <a:prstGeom prst="rect">
                  <a:avLst/>
                </a:prstGeom>
                <a:blipFill>
                  <a:blip r:embed="rId20"/>
                  <a:stretch>
                    <a:fillRect l="-2230" b="-7895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ABC12C4-2951-506D-12BE-5E53B1770723}"/>
                    </a:ext>
                  </a:extLst>
                </p:cNvPr>
                <p:cNvSpPr txBox="1"/>
                <p:nvPr/>
              </p:nvSpPr>
              <p:spPr>
                <a:xfrm>
                  <a:off x="6947887" y="5845459"/>
                  <a:ext cx="2226571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=</m:t>
                        </m:r>
                        <m:r>
                          <a:rPr lang="en-US" sz="2800" i="1">
                            <a:latin typeface="Cambria Math" charset="0"/>
                          </a:rPr>
                          <m:t>𝜎</m:t>
                        </m:r>
                        <m:r>
                          <a:rPr lang="en-US" sz="280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ABC12C4-2951-506D-12BE-5E53B17707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845459"/>
                  <a:ext cx="2226571" cy="460575"/>
                </a:xfrm>
                <a:prstGeom prst="rect">
                  <a:avLst/>
                </a:prstGeom>
                <a:blipFill>
                  <a:blip r:embed="rId21"/>
                  <a:stretch>
                    <a:fillRect l="-3409" r="-5114" b="-32432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DE0CB23-3CA0-8E14-2827-7DE788BB86BC}"/>
              </a:ext>
            </a:extLst>
          </p:cNvPr>
          <p:cNvSpPr txBox="1"/>
          <p:nvPr/>
        </p:nvSpPr>
        <p:spPr>
          <a:xfrm>
            <a:off x="7754397" y="6356129"/>
            <a:ext cx="3825241" cy="496313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normAutofit/>
          </a:bodyPr>
          <a:lstStyle/>
          <a:p>
            <a:r>
              <a:rPr lang="en-PK" sz="1333" dirty="0">
                <a:latin typeface="+mj-lt"/>
                <a:cs typeface="Avenir Black"/>
              </a:rPr>
              <a:t>Slide from: deeplearning.ai</a:t>
            </a:r>
          </a:p>
        </p:txBody>
      </p:sp>
    </p:spTree>
    <p:extLst>
      <p:ext uri="{BB962C8B-B14F-4D97-AF65-F5344CB8AC3E}">
        <p14:creationId xmlns:p14="http://schemas.microsoft.com/office/powerpoint/2010/main" val="428830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96C-84AF-C691-228F-0282BEAA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Forward Pass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BFC4F-8034-11A6-FFA6-B69EAE689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806" y="1816541"/>
            <a:ext cx="41529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59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1C4F-FB2F-FB96-F6AB-E2FD6AE7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A95AE-17CA-E8E3-9442-C29EB08F1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PyTorch Basics</a:t>
            </a:r>
          </a:p>
          <a:p>
            <a:r>
              <a:rPr lang="en-PK" dirty="0"/>
              <a:t>Simple NN in PyTorch</a:t>
            </a:r>
          </a:p>
          <a:p>
            <a:r>
              <a:rPr lang="en-PK" dirty="0"/>
              <a:t>Vectorization</a:t>
            </a:r>
          </a:p>
          <a:p>
            <a:r>
              <a:rPr lang="en-PK" dirty="0"/>
              <a:t>Convolutional Neural Networks</a:t>
            </a:r>
          </a:p>
          <a:p>
            <a:r>
              <a:rPr lang="en-PK" dirty="0"/>
              <a:t>DataLoaders</a:t>
            </a:r>
          </a:p>
          <a:p>
            <a:r>
              <a:rPr lang="en-PK" dirty="0"/>
              <a:t>Data Augmentation</a:t>
            </a:r>
          </a:p>
          <a:p>
            <a:r>
              <a:rPr lang="en-PK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059906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C559-1F9E-A4A1-FD1F-9AFA0E05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Gradient Calculation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E62777-8172-76EE-6D94-DB97F4238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7800" y="2039144"/>
            <a:ext cx="6756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6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8CC6-9E28-2175-A15E-3E019160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Batch Gradient Descent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9868E6-64D1-E525-2298-11492C26E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68102"/>
            <a:ext cx="10515600" cy="2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47A7-908D-DFB2-5542-7A3847AB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Training and Validation loss plots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E6049B-0FDB-01D4-E8B9-2DD10D5E5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779" y="1797050"/>
            <a:ext cx="67382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8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0448-B833-A96C-CB8A-45B34817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>
                <a:solidFill>
                  <a:srgbClr val="FF0000"/>
                </a:solidFill>
              </a:rPr>
              <a:t>ATTENTION (IMPORTANT DETAIL)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ECB43-BEB3-F833-7122-43A692FBE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K" dirty="0"/>
              <a:t>In most books/courses of ML/DL a linear layer is written like</a:t>
            </a:r>
          </a:p>
          <a:p>
            <a:pPr marL="457200" lvl="1" indent="0">
              <a:buNone/>
            </a:pPr>
            <a:endParaRPr lang="en-PK" dirty="0"/>
          </a:p>
          <a:p>
            <a:pPr marL="457200" lvl="1" indent="0">
              <a:buNone/>
            </a:pPr>
            <a:r>
              <a:rPr lang="en-PK" dirty="0"/>
              <a:t>W*X+b</a:t>
            </a:r>
          </a:p>
          <a:p>
            <a:pPr marL="457200" lvl="1" indent="0">
              <a:buNone/>
            </a:pPr>
            <a:endParaRPr lang="en-PK" dirty="0"/>
          </a:p>
          <a:p>
            <a:r>
              <a:rPr lang="en-PK" sz="3200" dirty="0"/>
              <a:t>In PyTorch and indeed other DL libraries a linear layer is</a:t>
            </a:r>
            <a:endParaRPr lang="en-PK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X</a:t>
            </a:r>
            <a:r>
              <a:rPr lang="en-PK" dirty="0"/>
              <a:t>*W</a:t>
            </a:r>
            <a:r>
              <a:rPr lang="en-PK" baseline="30000" dirty="0"/>
              <a:t>T</a:t>
            </a:r>
            <a:r>
              <a:rPr lang="en-PK" dirty="0"/>
              <a:t>+b</a:t>
            </a:r>
          </a:p>
          <a:p>
            <a:pPr marL="457200" lvl="1" indent="0">
              <a:buNone/>
            </a:pPr>
            <a:endParaRPr lang="en-PK" dirty="0"/>
          </a:p>
          <a:p>
            <a:pPr marL="457200" lvl="1" indent="0">
              <a:buNone/>
            </a:pPr>
            <a:endParaRPr lang="en-PK" dirty="0"/>
          </a:p>
          <a:p>
            <a:pPr marL="457200" lvl="1" indent="0">
              <a:buNone/>
            </a:pPr>
            <a:r>
              <a:rPr lang="en-PK" dirty="0"/>
              <a:t>You need to be aware of the change of dimensions of W and output </a:t>
            </a:r>
          </a:p>
        </p:txBody>
      </p:sp>
    </p:spTree>
    <p:extLst>
      <p:ext uri="{BB962C8B-B14F-4D97-AF65-F5344CB8AC3E}">
        <p14:creationId xmlns:p14="http://schemas.microsoft.com/office/powerpoint/2010/main" val="195529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8A1-6945-7700-1394-C73CECD7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EDB80-AD97-84E1-22A5-5B1F25280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107" y="-69768"/>
            <a:ext cx="9902393" cy="6997535"/>
          </a:xfrm>
        </p:spPr>
      </p:pic>
    </p:spTree>
    <p:extLst>
      <p:ext uri="{BB962C8B-B14F-4D97-AF65-F5344CB8AC3E}">
        <p14:creationId xmlns:p14="http://schemas.microsoft.com/office/powerpoint/2010/main" val="536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9BDE-7A95-C4D9-9385-67725946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Defining the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6F37BE-2483-7028-A9C9-26B0D9EFE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599" y="1825625"/>
            <a:ext cx="6220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8F94-A18F-86B9-A1FE-39A2D203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1D86F58-3C88-52A5-11B9-F6080D72D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332" y="-96247"/>
            <a:ext cx="9977336" cy="7050494"/>
          </a:xfrm>
        </p:spPr>
      </p:pic>
    </p:spTree>
    <p:extLst>
      <p:ext uri="{BB962C8B-B14F-4D97-AF65-F5344CB8AC3E}">
        <p14:creationId xmlns:p14="http://schemas.microsoft.com/office/powerpoint/2010/main" val="2935986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C2529-94FE-BF5B-DB58-8CB8D653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2848B31-E7AD-A578-23B4-CFFD510EF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764" y="-74579"/>
            <a:ext cx="9810472" cy="6932579"/>
          </a:xfrm>
        </p:spPr>
      </p:pic>
    </p:spTree>
    <p:extLst>
      <p:ext uri="{BB962C8B-B14F-4D97-AF65-F5344CB8AC3E}">
        <p14:creationId xmlns:p14="http://schemas.microsoft.com/office/powerpoint/2010/main" val="146130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6126-3AC4-D34A-5E7C-F2838A9B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Training Loop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B2147-9C54-5384-E215-53E7D2438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6628"/>
            <a:ext cx="10515600" cy="38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8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872D-22AE-4C21-C5EE-AF1F211A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591D7F6-027B-6CA5-DA20-6C397DA92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033" y="-133204"/>
            <a:ext cx="10081934" cy="7124408"/>
          </a:xfrm>
        </p:spPr>
      </p:pic>
    </p:spTree>
    <p:extLst>
      <p:ext uri="{BB962C8B-B14F-4D97-AF65-F5344CB8AC3E}">
        <p14:creationId xmlns:p14="http://schemas.microsoft.com/office/powerpoint/2010/main" val="172026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3A37-BFE8-81EB-068A-AE381A60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2B23BC4-AF12-547C-9BF4-3C3AF4FA3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8" y="-41737"/>
            <a:ext cx="9792969" cy="6920211"/>
          </a:xfrm>
        </p:spPr>
      </p:pic>
    </p:spTree>
    <p:extLst>
      <p:ext uri="{BB962C8B-B14F-4D97-AF65-F5344CB8AC3E}">
        <p14:creationId xmlns:p14="http://schemas.microsoft.com/office/powerpoint/2010/main" val="1525291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D921-9685-B065-0E0D-7296B5DE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54758D84-FCD4-4074-95F4-90AE080CF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914" y="0"/>
            <a:ext cx="9696172" cy="6851809"/>
          </a:xfrm>
        </p:spPr>
      </p:pic>
    </p:spTree>
    <p:extLst>
      <p:ext uri="{BB962C8B-B14F-4D97-AF65-F5344CB8AC3E}">
        <p14:creationId xmlns:p14="http://schemas.microsoft.com/office/powerpoint/2010/main" val="51653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C28D-4AED-2CE7-4280-04D95D27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37D021C-1501-0550-F593-CAA035206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476" y="-47386"/>
            <a:ext cx="9839047" cy="6952772"/>
          </a:xfrm>
        </p:spPr>
      </p:pic>
    </p:spTree>
    <p:extLst>
      <p:ext uri="{BB962C8B-B14F-4D97-AF65-F5344CB8AC3E}">
        <p14:creationId xmlns:p14="http://schemas.microsoft.com/office/powerpoint/2010/main" val="1742498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F5DF-8580-788E-DADD-06BCA63A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8C60E53F-CE49-52E1-44AB-E31915088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682" y="130128"/>
            <a:ext cx="9336636" cy="6597743"/>
          </a:xfrm>
        </p:spPr>
      </p:pic>
    </p:spTree>
    <p:extLst>
      <p:ext uri="{BB962C8B-B14F-4D97-AF65-F5344CB8AC3E}">
        <p14:creationId xmlns:p14="http://schemas.microsoft.com/office/powerpoint/2010/main" val="2778102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5F79-D3F5-804E-0736-D8373A75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6AD8D8D-A697-075F-331E-C4456C558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470" y="-82723"/>
            <a:ext cx="9939059" cy="7023445"/>
          </a:xfrm>
        </p:spPr>
      </p:pic>
    </p:spTree>
    <p:extLst>
      <p:ext uri="{BB962C8B-B14F-4D97-AF65-F5344CB8AC3E}">
        <p14:creationId xmlns:p14="http://schemas.microsoft.com/office/powerpoint/2010/main" val="1149237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9A83-43E2-6724-3786-FC59EF81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PK" sz="370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396D8-7AC9-B5F0-51DE-3C77376A6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GB" sz="2000"/>
              <a:t>L</a:t>
            </a:r>
            <a:r>
              <a:rPr lang="en-PK" sz="2000"/>
              <a:t>earning rate</a:t>
            </a:r>
          </a:p>
          <a:p>
            <a:r>
              <a:rPr lang="en-PK" sz="2000"/>
              <a:t>Momentum</a:t>
            </a:r>
          </a:p>
          <a:p>
            <a:r>
              <a:rPr lang="en-PK" sz="2000"/>
              <a:t>Number of layers</a:t>
            </a:r>
          </a:p>
          <a:p>
            <a:r>
              <a:rPr lang="en-PK" sz="2000"/>
              <a:t>Number of hidden units</a:t>
            </a:r>
          </a:p>
          <a:p>
            <a:r>
              <a:rPr lang="en-PK" sz="2000"/>
              <a:t>Number of epochs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08919-DCBF-C65A-3F8D-20F20153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17459"/>
            <a:ext cx="6019331" cy="46198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0700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82F2-6E2A-8155-0554-EA493457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 Handling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B1F3DA-8CAD-4AA9-0392-DC4B5DE83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186" y="1690688"/>
            <a:ext cx="10515600" cy="518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60FD3-A931-EC24-3D7B-44BC6008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86" y="2308219"/>
            <a:ext cx="4548364" cy="269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3A7F72-42FA-ABB8-A253-7EDFB0F76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27258"/>
            <a:ext cx="12192000" cy="546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EA10E-BC46-7D2A-E564-F6839DCB5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93526"/>
            <a:ext cx="12192000" cy="102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97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5821-7019-DAA1-8940-A0B1B98F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Model, Loss, Optimizer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0DF00-C636-D35F-1CAF-3C44E2D4B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489" y="1825625"/>
            <a:ext cx="4539074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8473D-5C39-42B2-FAB6-09B79360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5" y="1825625"/>
            <a:ext cx="51435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7A3FC-CF95-D8AF-9448-B94C2D39B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627688"/>
            <a:ext cx="8712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05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8AD6-FB24-7741-3A06-60F31696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Learning Rate Schduler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B1C03-0C9B-EF0C-5F56-A793BAF19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0" y="4414044"/>
            <a:ext cx="2603500" cy="31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7F116-5179-16D4-C9F8-EFDE9894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3" y="2797528"/>
            <a:ext cx="11087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06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FE97-06B8-56A5-B45F-1B02E251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Training and Inference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2D0D36-32BD-2BB1-0BEE-1C3C5E4DB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2" y="2061369"/>
            <a:ext cx="6717389" cy="2817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AD38A-7AFE-1C5A-0906-D0DDE5B1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52" y="1979612"/>
            <a:ext cx="5146748" cy="28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60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B4413-1D29-E8D2-62BD-B4568099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Visualizer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AB3C2-930C-5AC7-A88D-52F042C05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854" y="1825625"/>
            <a:ext cx="67382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2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707E-F392-905E-C0FA-A4261A30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BCFDECD-2499-767D-A287-E254DFD43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5" y="29457"/>
            <a:ext cx="9858375" cy="6966430"/>
          </a:xfrm>
        </p:spPr>
      </p:pic>
    </p:spTree>
    <p:extLst>
      <p:ext uri="{BB962C8B-B14F-4D97-AF65-F5344CB8AC3E}">
        <p14:creationId xmlns:p14="http://schemas.microsoft.com/office/powerpoint/2010/main" val="282478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79E7-402A-5185-F803-60E7A63E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Tensorboard for monitoring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8979A-18E6-ECFD-A916-7734D82B5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Used for logging training data for directly plotting in Tensorboard UI</a:t>
            </a:r>
          </a:p>
          <a:p>
            <a:r>
              <a:rPr lang="en-GB" dirty="0"/>
              <a:t>H</a:t>
            </a:r>
            <a:r>
              <a:rPr lang="en-PK" dirty="0"/>
              <a:t>elps us avoid writing the codes for plotting and comparing different training models and setups</a:t>
            </a:r>
          </a:p>
        </p:txBody>
      </p:sp>
    </p:spTree>
    <p:extLst>
      <p:ext uri="{BB962C8B-B14F-4D97-AF65-F5344CB8AC3E}">
        <p14:creationId xmlns:p14="http://schemas.microsoft.com/office/powerpoint/2010/main" val="2516935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DD5-475D-73B6-44A0-8BE9A6D8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Using Tensorboard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9F098-E429-3C65-B2C9-83F029290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753" y="1911968"/>
            <a:ext cx="34163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22C38-B824-3DF3-65CA-3DE96BB6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53" y="2450748"/>
            <a:ext cx="6654800" cy="31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4CA63-1D9F-A14C-22E4-0AF9B64DE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955925"/>
            <a:ext cx="49149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4A413-8029-922A-0C9B-800E48418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753" y="3816350"/>
            <a:ext cx="7505700" cy="128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1F448-FBBD-F8D7-0BC3-FFD8E412D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753" y="5486752"/>
            <a:ext cx="5372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17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5602-ACBE-FB68-24C5-7B325EDB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Tensorboard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8233-2AC4-C411-84BE-C5166E4EA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A5369-8D07-0AD4-7887-C80EE46A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094"/>
            <a:ext cx="12192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87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EDA5-43D0-971E-7FCD-AB27C71B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Learning Rate Schduler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11037-3926-F3F6-CEF6-DB7BB7BC0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Large learning rates c</a:t>
            </a:r>
            <a:r>
              <a:rPr lang="en-GB" dirty="0"/>
              <a:t>an</a:t>
            </a:r>
            <a:r>
              <a:rPr lang="en-PK" dirty="0"/>
              <a:t> result in divergence</a:t>
            </a:r>
          </a:p>
          <a:p>
            <a:r>
              <a:rPr lang="en-PK" dirty="0"/>
              <a:t>Small learning rate can make convergence slow</a:t>
            </a:r>
          </a:p>
          <a:p>
            <a:r>
              <a:rPr lang="en-GB" dirty="0"/>
              <a:t>T</a:t>
            </a:r>
            <a:r>
              <a:rPr lang="en-PK" dirty="0"/>
              <a:t>ypically we want large learning rates at the beginning and progressively decreaser it</a:t>
            </a:r>
          </a:p>
          <a:p>
            <a:r>
              <a:rPr lang="en-PK" dirty="0"/>
              <a:t>In PyTorch we can use learning rate schdulers to do that</a:t>
            </a:r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In each epoch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9F969-5B4A-C74E-A765-A9045E7F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4488039"/>
            <a:ext cx="9918700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16B11-9935-FB2B-881F-F5243892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13" y="5826213"/>
            <a:ext cx="2425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45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0B57-63E4-C09B-7F8B-1DAAE9EC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Saving and Loading PyTorch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CC05-FAF7-A6D0-40B0-EF944A30F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Saving PyTorch Model:</a:t>
            </a: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Loading PyTorch Model</a:t>
            </a:r>
          </a:p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A7671-CE35-2147-C680-845A17F5A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3200400"/>
            <a:ext cx="49403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B4B96-E136-BEB0-1B28-C8DF4539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0" y="5226050"/>
            <a:ext cx="5461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82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5EDF-5AB2-7DED-A564-68E9C6E7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5F60-1365-33FF-5E9B-D26D449E9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Vectorized code can make use of multiple cores a</a:t>
            </a:r>
            <a:r>
              <a:rPr lang="en-GB" dirty="0" err="1"/>
              <a:t>nd</a:t>
            </a:r>
            <a:r>
              <a:rPr lang="en-PK" dirty="0"/>
              <a:t> hence are faster</a:t>
            </a:r>
          </a:p>
          <a:p>
            <a:r>
              <a:rPr lang="en-PK" dirty="0"/>
              <a:t>GPUs are sepcially suited for vectorized code as they </a:t>
            </a:r>
            <a:r>
              <a:rPr lang="en-GB" dirty="0"/>
              <a:t>ha</a:t>
            </a:r>
            <a:r>
              <a:rPr lang="en-PK" dirty="0"/>
              <a:t>ve many cores</a:t>
            </a:r>
          </a:p>
          <a:p>
            <a:r>
              <a:rPr lang="en-PK" dirty="0"/>
              <a:t>When running deep learning tools on GPU vectorization can bring immense speed ups.</a:t>
            </a:r>
          </a:p>
        </p:txBody>
      </p:sp>
    </p:spTree>
    <p:extLst>
      <p:ext uri="{BB962C8B-B14F-4D97-AF65-F5344CB8AC3E}">
        <p14:creationId xmlns:p14="http://schemas.microsoft.com/office/powerpoint/2010/main" val="41196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8E60-2F26-15B3-29BD-6D9E0C34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930E41B-5AF0-C69B-096F-60648A29D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50" y="54670"/>
            <a:ext cx="11445699" cy="6438205"/>
          </a:xfrm>
        </p:spPr>
      </p:pic>
    </p:spTree>
    <p:extLst>
      <p:ext uri="{BB962C8B-B14F-4D97-AF65-F5344CB8AC3E}">
        <p14:creationId xmlns:p14="http://schemas.microsoft.com/office/powerpoint/2010/main" val="362827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12E5-7E06-1E0A-5BCF-060AA17F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B82BAC-FCAD-5DB6-3381-EB1F1EBEB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6770"/>
            <a:ext cx="9958443" cy="5601624"/>
          </a:xfrm>
        </p:spPr>
      </p:pic>
    </p:spTree>
    <p:extLst>
      <p:ext uri="{BB962C8B-B14F-4D97-AF65-F5344CB8AC3E}">
        <p14:creationId xmlns:p14="http://schemas.microsoft.com/office/powerpoint/2010/main" val="1431438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3F4F-0F02-1A45-BF36-E8FDDD2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7B252D-18E1-11FA-918B-D133C87DB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26" y="0"/>
            <a:ext cx="11296474" cy="6354266"/>
          </a:xfrm>
        </p:spPr>
      </p:pic>
    </p:spTree>
    <p:extLst>
      <p:ext uri="{BB962C8B-B14F-4D97-AF65-F5344CB8AC3E}">
        <p14:creationId xmlns:p14="http://schemas.microsoft.com/office/powerpoint/2010/main" val="3642060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927A-A02E-ED1E-5BFA-DECEB1DE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E479435-F98A-9CF9-4C8C-AAD367A68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" y="0"/>
            <a:ext cx="11863387" cy="6673156"/>
          </a:xfrm>
        </p:spPr>
      </p:pic>
    </p:spTree>
    <p:extLst>
      <p:ext uri="{BB962C8B-B14F-4D97-AF65-F5344CB8AC3E}">
        <p14:creationId xmlns:p14="http://schemas.microsoft.com/office/powerpoint/2010/main" val="109411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CD89-CCD4-7532-8017-D18E2A4A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C5DEAF3-9CE7-2B3A-8ACA-67823516D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7" y="0"/>
            <a:ext cx="9753323" cy="6892194"/>
          </a:xfrm>
        </p:spPr>
      </p:pic>
    </p:spTree>
    <p:extLst>
      <p:ext uri="{BB962C8B-B14F-4D97-AF65-F5344CB8AC3E}">
        <p14:creationId xmlns:p14="http://schemas.microsoft.com/office/powerpoint/2010/main" val="1952584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23F310-F782-434E-AB23-FB4338C1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Convolutional Neural Network (CNN)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7F9A31-9E9D-FE44-8C57-63A0DEC97EA0}"/>
              </a:ext>
            </a:extLst>
          </p:cNvPr>
          <p:cNvSpPr/>
          <p:nvPr/>
        </p:nvSpPr>
        <p:spPr>
          <a:xfrm>
            <a:off x="846424" y="1692605"/>
            <a:ext cx="4486480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SA" sz="2667" dirty="0"/>
              <a:t>Local connectivity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SA" sz="2667" dirty="0"/>
              <a:t>Reuse parameters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71875-693E-6F40-A84E-61BC85C6C3DE}"/>
              </a:ext>
            </a:extLst>
          </p:cNvPr>
          <p:cNvGrpSpPr/>
          <p:nvPr/>
        </p:nvGrpSpPr>
        <p:grpSpPr>
          <a:xfrm>
            <a:off x="5868780" y="1488923"/>
            <a:ext cx="6018187" cy="4544292"/>
            <a:chOff x="4401585" y="1116692"/>
            <a:chExt cx="4513640" cy="34082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9A2F43-DCF4-B34F-87FE-94F9DD203E3A}"/>
                </a:ext>
              </a:extLst>
            </p:cNvPr>
            <p:cNvSpPr txBox="1"/>
            <p:nvPr/>
          </p:nvSpPr>
          <p:spPr>
            <a:xfrm>
              <a:off x="5630043" y="1116692"/>
              <a:ext cx="2298575" cy="365480"/>
            </a:xfrm>
            <a:prstGeom prst="rect">
              <a:avLst/>
            </a:prstGeom>
          </p:spPr>
          <p:txBody>
            <a:bodyPr vert="horz" wrap="none" lIns="121920" tIns="60960" rIns="121920" bIns="60960" rtlCol="0" anchor="ctr">
              <a:normAutofit/>
            </a:bodyPr>
            <a:lstStyle/>
            <a:p>
              <a:r>
                <a:rPr lang="en-SA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network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E59AA53-25A7-5D49-9DF7-50D93FDB161D}"/>
                    </a:ext>
                  </a:extLst>
                </p:cNvPr>
                <p:cNvSpPr/>
                <p:nvPr/>
              </p:nvSpPr>
              <p:spPr>
                <a:xfrm>
                  <a:off x="4401585" y="3731665"/>
                  <a:ext cx="4513640" cy="793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134505" lvl="2" indent="-283626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33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33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133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133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133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33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133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133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133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133" dirty="0"/>
                          <m:t>=</m:t>
                        </m:r>
                        <m:sSub>
                          <m:sSubPr>
                            <m:ctrlPr>
                              <a:rPr lang="en-US" sz="2133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US" sz="2133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133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133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133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133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133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133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133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2133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133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𝑎𝑏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)(</m:t>
                                        </m:r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2133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  <m:sub/>
                        </m:sSub>
                      </m:oMath>
                    </m:oMathPara>
                  </a14:m>
                  <a:endParaRPr lang="en-US" sz="2133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E59AA53-25A7-5D49-9DF7-50D93FDB16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585" y="3731665"/>
                  <a:ext cx="4513640" cy="793246"/>
                </a:xfrm>
                <a:prstGeom prst="rect">
                  <a:avLst/>
                </a:prstGeom>
                <a:blipFill>
                  <a:blip r:embed="rId3"/>
                  <a:stretch>
                    <a:fillRect t="-91765" b="-14000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09B0DD3-BB07-E646-AD55-916EFC56F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57"/>
          <a:stretch/>
        </p:blipFill>
        <p:spPr>
          <a:xfrm>
            <a:off x="6559949" y="2473918"/>
            <a:ext cx="5022452" cy="2267893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0F067BB-87CD-BFA0-E5A7-5238D380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Naeemullah Khan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7FFD798-B84F-917C-49C0-6F29C11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808-B8FF-234B-9F8F-A11739FAEBE4}" type="slidenum">
              <a:rPr lang="en-PK" smtClean="0"/>
              <a:t>50</a:t>
            </a:fld>
            <a:endParaRPr lang="en-P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F6D80-C771-A6E3-DA84-7210E77204DD}"/>
              </a:ext>
            </a:extLst>
          </p:cNvPr>
          <p:cNvSpPr txBox="1"/>
          <p:nvPr/>
        </p:nvSpPr>
        <p:spPr>
          <a:xfrm>
            <a:off x="7506724" y="6675438"/>
            <a:ext cx="4455885" cy="365125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normAutofit fontScale="92500" lnSpcReduction="10000"/>
          </a:bodyPr>
          <a:lstStyle/>
          <a:p>
            <a:r>
              <a:rPr lang="en-US" altLang="ko-KR" sz="1733" dirty="0">
                <a:solidFill>
                  <a:schemeClr val="bg1"/>
                </a:solidFill>
                <a:latin typeface="+mj-lt"/>
                <a:ea typeface="궁서" panose="02030600000101010101" pitchFamily="18" charset="-127"/>
                <a:cs typeface="Lucida Sans Unicode" panose="020B0602030504020204" pitchFamily="34" charset="0"/>
              </a:rPr>
              <a:t>Slides from </a:t>
            </a:r>
            <a:r>
              <a:rPr lang="en-US" altLang="ko-KR" sz="1733" dirty="0" err="1">
                <a:solidFill>
                  <a:schemeClr val="bg1"/>
                </a:solidFill>
                <a:latin typeface="+mj-lt"/>
                <a:ea typeface="궁서" panose="02030600000101010101" pitchFamily="18" charset="-127"/>
                <a:cs typeface="Lucida Sans Unicode" panose="020B0602030504020204" pitchFamily="34" charset="0"/>
              </a:rPr>
              <a:t>Abin</a:t>
            </a:r>
            <a:r>
              <a:rPr lang="en-US" altLang="ko-KR" sz="1733" dirty="0">
                <a:solidFill>
                  <a:schemeClr val="bg1"/>
                </a:solidFill>
                <a:latin typeface="+mj-lt"/>
                <a:ea typeface="궁서" panose="02030600000101010101" pitchFamily="18" charset="-127"/>
                <a:cs typeface="Lucida Sans Unicode" panose="020B0602030504020204" pitchFamily="34" charset="0"/>
              </a:rPr>
              <a:t> - </a:t>
            </a:r>
            <a:r>
              <a:rPr lang="en-US" altLang="ko-KR" sz="1733" dirty="0" err="1">
                <a:solidFill>
                  <a:schemeClr val="bg1"/>
                </a:solidFill>
                <a:latin typeface="+mj-lt"/>
                <a:ea typeface="궁서" panose="02030600000101010101" pitchFamily="18" charset="-127"/>
                <a:cs typeface="Lucida Sans Unicode" panose="020B0602030504020204" pitchFamily="34" charset="0"/>
              </a:rPr>
              <a:t>Roozgard</a:t>
            </a:r>
            <a:endParaRPr lang="en-US" altLang="ko-KR" sz="1733" dirty="0">
              <a:solidFill>
                <a:schemeClr val="bg1"/>
              </a:solidFill>
              <a:latin typeface="+mj-lt"/>
              <a:ea typeface="궁서" panose="02030600000101010101" pitchFamily="18" charset="-127"/>
              <a:cs typeface="Lucida Sans Unicode" panose="020B0602030504020204" pitchFamily="34" charset="0"/>
            </a:endParaRPr>
          </a:p>
          <a:p>
            <a:endParaRPr lang="en-PK" sz="48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9131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B3A6671-392A-DD46-ADF0-E9EB68FD0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channels</a:t>
            </a:r>
          </a:p>
          <a:p>
            <a:pPr lvl="1"/>
            <a:r>
              <a:rPr lang="en-US" dirty="0"/>
              <a:t>Ex: RGB color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8F69A3-F25E-D843-84FF-94784C9D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Filters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CCFE2E-7A29-2A49-AFDB-EB0C034494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161" y="2739158"/>
            <a:ext cx="7079676" cy="3982319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A74EA6E-E2F1-9672-9BCA-EFC11E34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Naeemullah Khan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EB5FBD-5133-FAF7-5B1A-C5B7461F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808-B8FF-234B-9F8F-A11739FAEBE4}" type="slidenum">
              <a:rPr lang="en-PK" smtClean="0"/>
              <a:t>51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87347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C96A-32B6-2890-D8AF-0AAB9C17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6674-9B0B-F71E-D393-DC4B408C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5FC36-C9D2-677B-F44A-0BF93A40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988" y="2284412"/>
            <a:ext cx="43561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529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4ADE-3344-2B5B-4BBD-7339E7EE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7A79C-1BC2-6EF0-3659-72A350610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28145-9CF5-27B5-5475-1F404DD56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447800"/>
            <a:ext cx="94869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4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8418-6E69-DD2C-6623-FE3862C8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 Loaders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5F9F-FB1D-378B-02A2-255EF80E6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63900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DEA8-7394-F950-81E2-8D0010A0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5CCEAE-F55B-31DB-87DB-D256758FC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15025"/>
          </a:xfrm>
        </p:spPr>
      </p:pic>
    </p:spTree>
    <p:extLst>
      <p:ext uri="{BB962C8B-B14F-4D97-AF65-F5344CB8AC3E}">
        <p14:creationId xmlns:p14="http://schemas.microsoft.com/office/powerpoint/2010/main" val="1670841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FC6C-1794-030C-7F98-48928AB5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F215B-7A18-3B24-00E1-579A008A3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Define</a:t>
            </a:r>
          </a:p>
          <a:p>
            <a:pPr marL="0" indent="0">
              <a:buNone/>
            </a:pPr>
            <a:r>
              <a:rPr lang="en-PK" dirty="0"/>
              <a:t>	__len__()</a:t>
            </a:r>
          </a:p>
          <a:p>
            <a:pPr marL="0" indent="0">
              <a:buNone/>
            </a:pPr>
            <a:r>
              <a:rPr lang="en-PK" dirty="0"/>
              <a:t>	__getitem__()</a:t>
            </a:r>
          </a:p>
          <a:p>
            <a:pPr marL="0" indent="0">
              <a:buNone/>
            </a:pPr>
            <a:endParaRPr lang="en-PK" dirty="0"/>
          </a:p>
          <a:p>
            <a:r>
              <a:rPr lang="en-PK" dirty="0"/>
              <a:t>Returns:</a:t>
            </a:r>
          </a:p>
          <a:p>
            <a:pPr marL="0" indent="0">
              <a:buNone/>
            </a:pPr>
            <a:r>
              <a:rPr lang="en-PK" dirty="0"/>
              <a:t>	dict</a:t>
            </a:r>
          </a:p>
          <a:p>
            <a:pPr marL="0" indent="0">
              <a:buNone/>
            </a:pPr>
            <a:r>
              <a:rPr lang="en-PK" dirty="0"/>
              <a:t>	tuple</a:t>
            </a:r>
          </a:p>
          <a:p>
            <a:pPr marL="0" indent="0">
              <a:buNone/>
            </a:pPr>
            <a:r>
              <a:rPr lang="en-PK" dirty="0"/>
              <a:t>	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4A60C-682A-97B9-F1EB-5855166A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482600"/>
            <a:ext cx="69469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29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D765-9B5D-5B9A-2B01-5C8CD21C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DataLoaders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A52D5-35D6-4873-2448-DC59FE1F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Takes a dataset and a batch_size</a:t>
            </a:r>
          </a:p>
          <a:p>
            <a:r>
              <a:rPr lang="en-GB" dirty="0"/>
              <a:t>A</a:t>
            </a:r>
            <a:r>
              <a:rPr lang="en-PK" dirty="0"/>
              <a:t>nd returns a dataloader object which can be used to iterate over the batches of the datset</a:t>
            </a:r>
          </a:p>
          <a:p>
            <a:endParaRPr lang="en-PK" dirty="0"/>
          </a:p>
          <a:p>
            <a:endParaRPr lang="en-PK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3EE5A1B-4399-60BE-2196-656B8E68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87" y="3747726"/>
            <a:ext cx="10515600" cy="12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61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F2D3-8AB1-A1A0-C927-916CDA8F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30480-2CD6-9CFA-3FF4-28229B7E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Using Transforms to get additional samples of the training data</a:t>
            </a:r>
          </a:p>
          <a:p>
            <a:endParaRPr lang="en-PK" dirty="0"/>
          </a:p>
          <a:p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983C20-48EC-9028-82BE-BD6513EA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72371"/>
            <a:ext cx="10515600" cy="12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55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9892-B12E-A882-065D-D8CFE482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Transfer Learning: Fine-tuning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5163B-0EEA-4805-1C8D-6AF0B4BD3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5553"/>
            <a:ext cx="10515600" cy="1346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7A28E-7204-93D9-B6BF-F3EB6527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955676"/>
            <a:ext cx="120777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5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3E62-7B92-B5DD-D57C-A75969D6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Using GPU on Google Colab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A5A42-8B34-A194-CA1B-976C9C2A9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Go to Edit-&gt; Notebook Settings </a:t>
            </a:r>
          </a:p>
          <a:p>
            <a:r>
              <a:rPr lang="en-PK" dirty="0"/>
              <a:t>From </a:t>
            </a:r>
            <a:r>
              <a:rPr lang="en-GB" dirty="0" err="1"/>
              <a:t>th</a:t>
            </a:r>
            <a:r>
              <a:rPr lang="en-PK" dirty="0"/>
              <a:t>e dropdown menu “Hardware accelerator” select GPU</a:t>
            </a:r>
          </a:p>
          <a:p>
            <a:r>
              <a:rPr lang="en-PK" dirty="0"/>
              <a:t>Now you can use GPU on Google Colab</a:t>
            </a:r>
          </a:p>
        </p:txBody>
      </p:sp>
    </p:spTree>
    <p:extLst>
      <p:ext uri="{BB962C8B-B14F-4D97-AF65-F5344CB8AC3E}">
        <p14:creationId xmlns:p14="http://schemas.microsoft.com/office/powerpoint/2010/main" val="332825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240B-ECDE-ED82-83FD-39945441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5302540-4845-9A34-5354-E69F1AB4A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34" y="-37976"/>
            <a:ext cx="9733367" cy="6878092"/>
          </a:xfrm>
        </p:spPr>
      </p:pic>
    </p:spTree>
    <p:extLst>
      <p:ext uri="{BB962C8B-B14F-4D97-AF65-F5344CB8AC3E}">
        <p14:creationId xmlns:p14="http://schemas.microsoft.com/office/powerpoint/2010/main" val="3165725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4FCE-22CC-7A23-BD34-955545A3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551A9D-6BB3-447F-478E-0DE7FE3FD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23" y="-31478"/>
            <a:ext cx="9794023" cy="6920955"/>
          </a:xfrm>
        </p:spPr>
      </p:pic>
    </p:spTree>
    <p:extLst>
      <p:ext uri="{BB962C8B-B14F-4D97-AF65-F5344CB8AC3E}">
        <p14:creationId xmlns:p14="http://schemas.microsoft.com/office/powerpoint/2010/main" val="280309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F89F-C1F3-8A78-0ACE-CC833A7F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DA4C6828-1048-78AD-EAE8-250382266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30" y="47197"/>
            <a:ext cx="9571354" cy="6763606"/>
          </a:xfrm>
        </p:spPr>
      </p:pic>
    </p:spTree>
    <p:extLst>
      <p:ext uri="{BB962C8B-B14F-4D97-AF65-F5344CB8AC3E}">
        <p14:creationId xmlns:p14="http://schemas.microsoft.com/office/powerpoint/2010/main" val="1549376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25471</TotalTime>
  <Words>570</Words>
  <Application>Microsoft Macintosh PowerPoint</Application>
  <PresentationFormat>Widescreen</PresentationFormat>
  <Paragraphs>138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Avenir Black</vt:lpstr>
      <vt:lpstr>Calibri</vt:lpstr>
      <vt:lpstr>Calibri Light</vt:lpstr>
      <vt:lpstr>Cambria Math</vt:lpstr>
      <vt:lpstr>Courier</vt:lpstr>
      <vt:lpstr>Times New Roman</vt:lpstr>
      <vt:lpstr>Office Theme</vt:lpstr>
      <vt:lpstr>PyTorch Tutorial</vt:lpstr>
      <vt:lpstr>Topics</vt:lpstr>
      <vt:lpstr>PowerPoint Presentation</vt:lpstr>
      <vt:lpstr>PowerPoint Presentation</vt:lpstr>
      <vt:lpstr>PowerPoint Presentation</vt:lpstr>
      <vt:lpstr>Using GPU on Google Colab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a NN yourself:</vt:lpstr>
      <vt:lpstr>Neural Networks Implementation Details (Forward Pass+Vectorization)</vt:lpstr>
      <vt:lpstr>Forward Pass</vt:lpstr>
      <vt:lpstr>Gradient Calculation</vt:lpstr>
      <vt:lpstr>Batch Gradient Descent</vt:lpstr>
      <vt:lpstr>Training and Validation loss plots</vt:lpstr>
      <vt:lpstr>ATTENTION (IMPORTANT DETAIL)</vt:lpstr>
      <vt:lpstr>PowerPoint Presentation</vt:lpstr>
      <vt:lpstr>Defining the Network</vt:lpstr>
      <vt:lpstr>PowerPoint Presentation</vt:lpstr>
      <vt:lpstr>PowerPoint Presentation</vt:lpstr>
      <vt:lpstr>Training Loop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Hyperparameters</vt:lpstr>
      <vt:lpstr>Data Handling</vt:lpstr>
      <vt:lpstr>Model, Loss, Optimizer</vt:lpstr>
      <vt:lpstr>Learning Rate Schduler</vt:lpstr>
      <vt:lpstr>Training and Inference</vt:lpstr>
      <vt:lpstr>Visualizer</vt:lpstr>
      <vt:lpstr>Tensorboard for monitoring training </vt:lpstr>
      <vt:lpstr>Using Tensorboard</vt:lpstr>
      <vt:lpstr>Tensorboard UI</vt:lpstr>
      <vt:lpstr>Learning Rate Schduler</vt:lpstr>
      <vt:lpstr>Saving and Loading PyTorch models</vt:lpstr>
      <vt:lpstr>Vectorization</vt:lpstr>
      <vt:lpstr>PowerPoint Presentation</vt:lpstr>
      <vt:lpstr>PowerPoint Presentation</vt:lpstr>
      <vt:lpstr>PowerPoint Presentation</vt:lpstr>
      <vt:lpstr>PowerPoint Presentation</vt:lpstr>
      <vt:lpstr>Convolutional Neural Network (CNN)</vt:lpstr>
      <vt:lpstr>CNN – Filters</vt:lpstr>
      <vt:lpstr>Convolutional Neural Networks</vt:lpstr>
      <vt:lpstr>CNNs</vt:lpstr>
      <vt:lpstr>Data Loaders</vt:lpstr>
      <vt:lpstr>PowerPoint Presentation</vt:lpstr>
      <vt:lpstr>Dataset</vt:lpstr>
      <vt:lpstr>DataLoaders</vt:lpstr>
      <vt:lpstr>Augmentation</vt:lpstr>
      <vt:lpstr>Transfer Learning: Fine-tuning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Tutorial</dc:title>
  <dc:creator>Naeemullah Khan</dc:creator>
  <cp:lastModifiedBy>Admin</cp:lastModifiedBy>
  <cp:revision>19</cp:revision>
  <dcterms:created xsi:type="dcterms:W3CDTF">2022-05-11T07:20:14Z</dcterms:created>
  <dcterms:modified xsi:type="dcterms:W3CDTF">2023-07-10T22:02:13Z</dcterms:modified>
</cp:coreProperties>
</file>